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8"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000" autoAdjust="0"/>
    <p:restoredTop sz="94660"/>
  </p:normalViewPr>
  <p:slideViewPr>
    <p:cSldViewPr snapToGrid="0">
      <p:cViewPr varScale="1">
        <p:scale>
          <a:sx n="64" d="100"/>
          <a:sy n="64" d="100"/>
        </p:scale>
        <p:origin x="-108" y="-300"/>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23B63E-A337-4E8D-B4FA-A5DE3AF5C49C}" type="datetimeFigureOut">
              <a:rPr lang="en-GB" smtClean="0"/>
              <a:pPr/>
              <a:t>09/04/2018</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89E8F9-D28E-42EB-A259-8327F505E73F}" type="slidenum">
              <a:rPr lang="en-GB" smtClean="0"/>
              <a:pPr/>
              <a:t>‹#›</a:t>
            </a:fld>
            <a:endParaRPr lang="en-GB"/>
          </a:p>
        </p:txBody>
      </p:sp>
    </p:spTree>
    <p:extLst>
      <p:ext uri="{BB962C8B-B14F-4D97-AF65-F5344CB8AC3E}">
        <p14:creationId xmlns:p14="http://schemas.microsoft.com/office/powerpoint/2010/main" xmlns="" val="31253917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Welcome</a:t>
            </a:r>
            <a:r>
              <a:rPr lang="en-GB" baseline="0" dirty="0" smtClean="0"/>
              <a:t> to a presentation on, “The Actor Incorporates”. It is a feature story by Helena Stapinski via the New York Times.</a:t>
            </a:r>
            <a:endParaRPr lang="en-GB" dirty="0"/>
          </a:p>
        </p:txBody>
      </p:sp>
      <p:sp>
        <p:nvSpPr>
          <p:cNvPr id="4" name="Slide Number Placeholder 3"/>
          <p:cNvSpPr>
            <a:spLocks noGrp="1"/>
          </p:cNvSpPr>
          <p:nvPr>
            <p:ph type="sldNum" sz="quarter" idx="10"/>
          </p:nvPr>
        </p:nvSpPr>
        <p:spPr/>
        <p:txBody>
          <a:bodyPr/>
          <a:lstStyle/>
          <a:p>
            <a:fld id="{0C89E8F9-D28E-42EB-A259-8327F505E73F}" type="slidenum">
              <a:rPr lang="en-GB" smtClean="0"/>
              <a:pPr/>
              <a:t>1</a:t>
            </a:fld>
            <a:endParaRPr lang="en-GB"/>
          </a:p>
        </p:txBody>
      </p:sp>
    </p:spTree>
    <p:extLst>
      <p:ext uri="{BB962C8B-B14F-4D97-AF65-F5344CB8AC3E}">
        <p14:creationId xmlns:p14="http://schemas.microsoft.com/office/powerpoint/2010/main" xmlns="" val="22758637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new tax law on incorporation of actors and actresses has</a:t>
            </a:r>
            <a:r>
              <a:rPr lang="en-GB" baseline="0" dirty="0" smtClean="0"/>
              <a:t> at least made life easy for them. Actors have always struggled to have job security in long-running TV series or have stable gigs. Through incorporation, they will no longer be at the risk of </a:t>
            </a:r>
            <a:r>
              <a:rPr lang="en-GB" baseline="0" dirty="0" err="1" smtClean="0"/>
              <a:t>uenmployement</a:t>
            </a:r>
            <a:r>
              <a:rPr lang="en-GB" baseline="0" dirty="0" smtClean="0"/>
              <a:t>.</a:t>
            </a:r>
            <a:endParaRPr lang="en-GB" dirty="0"/>
          </a:p>
        </p:txBody>
      </p:sp>
      <p:sp>
        <p:nvSpPr>
          <p:cNvPr id="4" name="Slide Number Placeholder 3"/>
          <p:cNvSpPr>
            <a:spLocks noGrp="1"/>
          </p:cNvSpPr>
          <p:nvPr>
            <p:ph type="sldNum" sz="quarter" idx="10"/>
          </p:nvPr>
        </p:nvSpPr>
        <p:spPr/>
        <p:txBody>
          <a:bodyPr/>
          <a:lstStyle/>
          <a:p>
            <a:fld id="{0C89E8F9-D28E-42EB-A259-8327F505E73F}" type="slidenum">
              <a:rPr lang="en-GB" smtClean="0"/>
              <a:pPr/>
              <a:t>2</a:t>
            </a:fld>
            <a:endParaRPr lang="en-GB"/>
          </a:p>
        </p:txBody>
      </p:sp>
    </p:spTree>
    <p:extLst>
      <p:ext uri="{BB962C8B-B14F-4D97-AF65-F5344CB8AC3E}">
        <p14:creationId xmlns:p14="http://schemas.microsoft.com/office/powerpoint/2010/main" xmlns="" val="40388877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Most of the actors have dreamt</a:t>
            </a:r>
            <a:r>
              <a:rPr lang="en-GB" baseline="0" dirty="0" smtClean="0"/>
              <a:t> of being incorporated though getting such incorporation meant having a well-paid commercial or a full-time job in a television series.</a:t>
            </a:r>
            <a:endParaRPr lang="en-GB" dirty="0"/>
          </a:p>
        </p:txBody>
      </p:sp>
      <p:sp>
        <p:nvSpPr>
          <p:cNvPr id="4" name="Slide Number Placeholder 3"/>
          <p:cNvSpPr>
            <a:spLocks noGrp="1"/>
          </p:cNvSpPr>
          <p:nvPr>
            <p:ph type="sldNum" sz="quarter" idx="10"/>
          </p:nvPr>
        </p:nvSpPr>
        <p:spPr/>
        <p:txBody>
          <a:bodyPr/>
          <a:lstStyle/>
          <a:p>
            <a:fld id="{0C89E8F9-D28E-42EB-A259-8327F505E73F}" type="slidenum">
              <a:rPr lang="en-GB" smtClean="0"/>
              <a:pPr/>
              <a:t>3</a:t>
            </a:fld>
            <a:endParaRPr lang="en-GB"/>
          </a:p>
        </p:txBody>
      </p:sp>
    </p:spTree>
    <p:extLst>
      <p:ext uri="{BB962C8B-B14F-4D97-AF65-F5344CB8AC3E}">
        <p14:creationId xmlns:p14="http://schemas.microsoft.com/office/powerpoint/2010/main" xmlns="" val="27076223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 Mr. Manzino, an accountant whose specialty is the entertainment industry and representing around 1,000 actors and actresses, says the new Republican tax law is an act of full employment for accountants. In conjunction with his associates, they have been handling queries on the new tax law as well as setting up S-corps.</a:t>
            </a:r>
          </a:p>
          <a:p>
            <a:endParaRPr lang="en-GB" dirty="0"/>
          </a:p>
        </p:txBody>
      </p:sp>
      <p:sp>
        <p:nvSpPr>
          <p:cNvPr id="4" name="Slide Number Placeholder 3"/>
          <p:cNvSpPr>
            <a:spLocks noGrp="1"/>
          </p:cNvSpPr>
          <p:nvPr>
            <p:ph type="sldNum" sz="quarter" idx="10"/>
          </p:nvPr>
        </p:nvSpPr>
        <p:spPr/>
        <p:txBody>
          <a:bodyPr/>
          <a:lstStyle/>
          <a:p>
            <a:fld id="{0C89E8F9-D28E-42EB-A259-8327F505E73F}" type="slidenum">
              <a:rPr lang="en-GB" smtClean="0"/>
              <a:pPr/>
              <a:t>4</a:t>
            </a:fld>
            <a:endParaRPr lang="en-GB"/>
          </a:p>
        </p:txBody>
      </p:sp>
    </p:spTree>
    <p:extLst>
      <p:ext uri="{BB962C8B-B14F-4D97-AF65-F5344CB8AC3E}">
        <p14:creationId xmlns:p14="http://schemas.microsoft.com/office/powerpoint/2010/main" xmlns="" val="29866783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Items such as hiring a voice coach, taking classes and buying scripts will no longer be deducted as per the tax law. In a statement by Mr. Manzino, actors spend 20 to 30% of their earnings to create jobs which is too sad of them.</a:t>
            </a:r>
          </a:p>
          <a:p>
            <a:endParaRPr lang="en-GB" dirty="0"/>
          </a:p>
        </p:txBody>
      </p:sp>
      <p:sp>
        <p:nvSpPr>
          <p:cNvPr id="4" name="Slide Number Placeholder 3"/>
          <p:cNvSpPr>
            <a:spLocks noGrp="1"/>
          </p:cNvSpPr>
          <p:nvPr>
            <p:ph type="sldNum" sz="quarter" idx="10"/>
          </p:nvPr>
        </p:nvSpPr>
        <p:spPr/>
        <p:txBody>
          <a:bodyPr/>
          <a:lstStyle/>
          <a:p>
            <a:fld id="{0C89E8F9-D28E-42EB-A259-8327F505E73F}" type="slidenum">
              <a:rPr lang="en-GB" smtClean="0"/>
              <a:pPr/>
              <a:t>5</a:t>
            </a:fld>
            <a:endParaRPr lang="en-GB"/>
          </a:p>
        </p:txBody>
      </p:sp>
    </p:spTree>
    <p:extLst>
      <p:ext uri="{BB962C8B-B14F-4D97-AF65-F5344CB8AC3E}">
        <p14:creationId xmlns:p14="http://schemas.microsoft.com/office/powerpoint/2010/main" xmlns="" val="32429834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solidFill>
                  <a:schemeClr val="accent1"/>
                </a:solidFill>
              </a:rPr>
              <a:t>Through incorporation, some lost expenses such</a:t>
            </a:r>
            <a:r>
              <a:rPr lang="en-GB" sz="1200" baseline="0" dirty="0" smtClean="0">
                <a:solidFill>
                  <a:schemeClr val="accent1"/>
                </a:solidFill>
              </a:rPr>
              <a:t> as those of Donshik: clothing, travel expenses, headshots and haircuts,</a:t>
            </a:r>
            <a:r>
              <a:rPr lang="en-GB" sz="1200" dirty="0" smtClean="0">
                <a:solidFill>
                  <a:schemeClr val="accent1"/>
                </a:solidFill>
              </a:rPr>
              <a:t> can be offset though it comes along with</a:t>
            </a:r>
            <a:r>
              <a:rPr lang="en-GB" sz="1200" baseline="0" dirty="0" smtClean="0">
                <a:solidFill>
                  <a:schemeClr val="accent1"/>
                </a:solidFill>
              </a:rPr>
              <a:t> </a:t>
            </a:r>
            <a:r>
              <a:rPr lang="en-GB" sz="1200" dirty="0" smtClean="0">
                <a:solidFill>
                  <a:schemeClr val="accent1"/>
                </a:solidFill>
              </a:rPr>
              <a:t>its own costs</a:t>
            </a:r>
            <a:r>
              <a:rPr lang="en-GB" sz="1200" baseline="0" dirty="0" smtClean="0">
                <a:solidFill>
                  <a:schemeClr val="accent1"/>
                </a:solidFill>
              </a:rPr>
              <a:t> as portrayed in the next slide.</a:t>
            </a:r>
            <a:endParaRPr lang="en-GB" sz="1200" dirty="0" smtClean="0">
              <a:solidFill>
                <a:schemeClr val="accent1"/>
              </a:solidFill>
            </a:endParaRPr>
          </a:p>
          <a:p>
            <a:endParaRPr lang="en-GB" dirty="0"/>
          </a:p>
        </p:txBody>
      </p:sp>
      <p:sp>
        <p:nvSpPr>
          <p:cNvPr id="4" name="Slide Number Placeholder 3"/>
          <p:cNvSpPr>
            <a:spLocks noGrp="1"/>
          </p:cNvSpPr>
          <p:nvPr>
            <p:ph type="sldNum" sz="quarter" idx="10"/>
          </p:nvPr>
        </p:nvSpPr>
        <p:spPr/>
        <p:txBody>
          <a:bodyPr/>
          <a:lstStyle/>
          <a:p>
            <a:fld id="{0C89E8F9-D28E-42EB-A259-8327F505E73F}" type="slidenum">
              <a:rPr lang="en-GB" smtClean="0"/>
              <a:pPr/>
              <a:t>6</a:t>
            </a:fld>
            <a:endParaRPr lang="en-GB"/>
          </a:p>
        </p:txBody>
      </p:sp>
    </p:spTree>
    <p:extLst>
      <p:ext uri="{BB962C8B-B14F-4D97-AF65-F5344CB8AC3E}">
        <p14:creationId xmlns:p14="http://schemas.microsoft.com/office/powerpoint/2010/main" xmlns="" val="20795245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Filing for incorporation comes along with other costs. One</a:t>
            </a:r>
            <a:r>
              <a:rPr lang="en-GB" baseline="0" dirty="0" smtClean="0"/>
              <a:t> has to pay $1000 for the initial incorporation, but may have to pay for other items such as corporate taxes, social security and </a:t>
            </a:r>
            <a:r>
              <a:rPr lang="en-GB" baseline="0" dirty="0" err="1" smtClean="0"/>
              <a:t>medicare</a:t>
            </a:r>
            <a:r>
              <a:rPr lang="en-GB" baseline="0" dirty="0" smtClean="0"/>
              <a:t>. Together with other expenses like in bookkeeping and accounting it may amount to around $20,000</a:t>
            </a:r>
            <a:endParaRPr lang="en-GB" dirty="0"/>
          </a:p>
        </p:txBody>
      </p:sp>
      <p:sp>
        <p:nvSpPr>
          <p:cNvPr id="4" name="Slide Number Placeholder 3"/>
          <p:cNvSpPr>
            <a:spLocks noGrp="1"/>
          </p:cNvSpPr>
          <p:nvPr>
            <p:ph type="sldNum" sz="quarter" idx="10"/>
          </p:nvPr>
        </p:nvSpPr>
        <p:spPr/>
        <p:txBody>
          <a:bodyPr/>
          <a:lstStyle/>
          <a:p>
            <a:fld id="{0C89E8F9-D28E-42EB-A259-8327F505E73F}" type="slidenum">
              <a:rPr lang="en-GB" smtClean="0"/>
              <a:pPr/>
              <a:t>7</a:t>
            </a:fld>
            <a:endParaRPr lang="en-GB"/>
          </a:p>
        </p:txBody>
      </p:sp>
    </p:spTree>
    <p:extLst>
      <p:ext uri="{BB962C8B-B14F-4D97-AF65-F5344CB8AC3E}">
        <p14:creationId xmlns:p14="http://schemas.microsoft.com/office/powerpoint/2010/main" xmlns="" val="35933843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Mr. Manzino says that in the event of incorporation, several factors are considered: marriage status, whether you rent or own, and income status. The median annual salary among union film and television performers is about $38, 000. Accountants have also helped their clients by encouraging them to save money for retirement plans</a:t>
            </a:r>
          </a:p>
          <a:p>
            <a:endParaRPr lang="en-GB" dirty="0"/>
          </a:p>
        </p:txBody>
      </p:sp>
      <p:sp>
        <p:nvSpPr>
          <p:cNvPr id="4" name="Slide Number Placeholder 3"/>
          <p:cNvSpPr>
            <a:spLocks noGrp="1"/>
          </p:cNvSpPr>
          <p:nvPr>
            <p:ph type="sldNum" sz="quarter" idx="10"/>
          </p:nvPr>
        </p:nvSpPr>
        <p:spPr/>
        <p:txBody>
          <a:bodyPr/>
          <a:lstStyle/>
          <a:p>
            <a:fld id="{0C89E8F9-D28E-42EB-A259-8327F505E73F}" type="slidenum">
              <a:rPr lang="en-GB" smtClean="0"/>
              <a:pPr/>
              <a:t>8</a:t>
            </a:fld>
            <a:endParaRPr lang="en-GB"/>
          </a:p>
        </p:txBody>
      </p:sp>
    </p:spTree>
    <p:extLst>
      <p:ext uri="{BB962C8B-B14F-4D97-AF65-F5344CB8AC3E}">
        <p14:creationId xmlns:p14="http://schemas.microsoft.com/office/powerpoint/2010/main" xmlns="" val="38460941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One of the challenges that accountants get in advising clients is that for the coming year the Internal Revenue Service has not given directives on how to interpret the new tax law. Another challenge is trying to figure out whether an actor’s salary will remain the same in the coming year for purpose of offsetting costs of incorporating.</a:t>
            </a:r>
          </a:p>
          <a:p>
            <a:endParaRPr lang="en-GB" dirty="0"/>
          </a:p>
        </p:txBody>
      </p:sp>
      <p:sp>
        <p:nvSpPr>
          <p:cNvPr id="4" name="Slide Number Placeholder 3"/>
          <p:cNvSpPr>
            <a:spLocks noGrp="1"/>
          </p:cNvSpPr>
          <p:nvPr>
            <p:ph type="sldNum" sz="quarter" idx="10"/>
          </p:nvPr>
        </p:nvSpPr>
        <p:spPr/>
        <p:txBody>
          <a:bodyPr/>
          <a:lstStyle/>
          <a:p>
            <a:fld id="{0C89E8F9-D28E-42EB-A259-8327F505E73F}" type="slidenum">
              <a:rPr lang="en-GB" smtClean="0"/>
              <a:pPr/>
              <a:t>9</a:t>
            </a:fld>
            <a:endParaRPr lang="en-GB"/>
          </a:p>
        </p:txBody>
      </p:sp>
    </p:spTree>
    <p:extLst>
      <p:ext uri="{BB962C8B-B14F-4D97-AF65-F5344CB8AC3E}">
        <p14:creationId xmlns:p14="http://schemas.microsoft.com/office/powerpoint/2010/main" xmlns="" val="28968045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4/9/2018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1350374401"/>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smtClean="0"/>
              <a:pPr/>
              <a:t>4/9/2018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smtClean="0"/>
              <a:pPr/>
              <a:t>‹#›</a:t>
            </a:fld>
            <a:endParaRPr lang="en-US" dirty="0"/>
          </a:p>
        </p:txBody>
      </p:sp>
    </p:spTree>
    <p:extLst>
      <p:ext uri="{BB962C8B-B14F-4D97-AF65-F5344CB8AC3E}">
        <p14:creationId xmlns:p14="http://schemas.microsoft.com/office/powerpoint/2010/main" xmlns="" val="291843927"/>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2181313605"/>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smtClean="0"/>
              <a:pPr/>
              <a:t>4/9/2018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smtClean="0"/>
              <a:pPr/>
              <a:t>‹#›</a:t>
            </a:fld>
            <a:endParaRPr lang="en-US" dirty="0"/>
          </a:p>
        </p:txBody>
      </p:sp>
    </p:spTree>
    <p:extLst>
      <p:ext uri="{BB962C8B-B14F-4D97-AF65-F5344CB8AC3E}">
        <p14:creationId xmlns:p14="http://schemas.microsoft.com/office/powerpoint/2010/main" xmlns="" val="1648073933"/>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4/9/2018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2238650252"/>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4/9/2018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4278538248"/>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4/9/2018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4270050764"/>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4/9/2018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1102057530"/>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4/9/2018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2456531695"/>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4181455027"/>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xmlns="" val="1186950608"/>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3879715177"/>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3439257072"/>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3091339368"/>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4/9/2018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1299193506"/>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4/9/2018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2040992608"/>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4/9/2018</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2170603243"/>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 id="2147483701" r:id="rId13"/>
    <p:sldLayoutId id="2147483702" r:id="rId14"/>
    <p:sldLayoutId id="2147483703" r:id="rId15"/>
    <p:sldLayoutId id="2147483704" r:id="rId16"/>
  </p:sldLayoutIdLst>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997527" y="443346"/>
            <a:ext cx="10474037" cy="3823854"/>
          </a:xfrm>
        </p:spPr>
        <p:txBody>
          <a:bodyPr>
            <a:noAutofit/>
          </a:bodyPr>
          <a:lstStyle/>
          <a:p>
            <a:r>
              <a:rPr lang="en-GB" sz="6000" b="1" dirty="0" smtClean="0"/>
              <a:t>A presentation on</a:t>
            </a:r>
            <a:br>
              <a:rPr lang="en-GB" sz="6000" b="1" dirty="0" smtClean="0"/>
            </a:br>
            <a:r>
              <a:rPr lang="en-GB" sz="6000" b="1" dirty="0" smtClean="0"/>
              <a:t>“The Actor Incorporates” by Helena Stapinski</a:t>
            </a:r>
            <a:endParaRPr lang="en-GB" sz="6000" b="1" dirty="0"/>
          </a:p>
        </p:txBody>
      </p:sp>
    </p:spTree>
    <p:extLst>
      <p:ext uri="{BB962C8B-B14F-4D97-AF65-F5344CB8AC3E}">
        <p14:creationId xmlns:p14="http://schemas.microsoft.com/office/powerpoint/2010/main" xmlns="" val="1762900452"/>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39515"/>
          </a:xfrm>
        </p:spPr>
        <p:txBody>
          <a:bodyPr/>
          <a:lstStyle/>
          <a:p>
            <a:r>
              <a:rPr lang="en-GB" dirty="0" smtClean="0"/>
              <a:t>THESIS STATEMENT</a:t>
            </a:r>
            <a:endParaRPr lang="en-GB" dirty="0"/>
          </a:p>
        </p:txBody>
      </p:sp>
      <p:sp>
        <p:nvSpPr>
          <p:cNvPr id="3" name="Content Placeholder 2"/>
          <p:cNvSpPr>
            <a:spLocks noGrp="1"/>
          </p:cNvSpPr>
          <p:nvPr>
            <p:ph idx="1"/>
          </p:nvPr>
        </p:nvSpPr>
        <p:spPr>
          <a:xfrm>
            <a:off x="677334" y="1573967"/>
            <a:ext cx="8596668" cy="4467395"/>
          </a:xfrm>
        </p:spPr>
        <p:txBody>
          <a:bodyPr/>
          <a:lstStyle/>
          <a:p>
            <a:pPr marL="0" indent="0">
              <a:buNone/>
            </a:pPr>
            <a:r>
              <a:rPr lang="en-GB" sz="2400" dirty="0">
                <a:solidFill>
                  <a:schemeClr val="accent1"/>
                </a:solidFill>
              </a:rPr>
              <a:t>Owing to the new tax law, thousands of actors and actresses in New York City are on the move to be incorporated to save money. Most of the American actors move from one organization to another, one gig to another and sometimes have to garner a side hustle. Unless they have a secured work on a long-running TV series, their occupational identity is wide and diverse due to the productions they engage. The new tax law has a provision of incorporating actors in so doing, they will no longer be at risk of unemployment even when out of work. </a:t>
            </a:r>
          </a:p>
          <a:p>
            <a:endParaRPr lang="en-GB" dirty="0"/>
          </a:p>
        </p:txBody>
      </p:sp>
    </p:spTree>
    <p:extLst>
      <p:ext uri="{BB962C8B-B14F-4D97-AF65-F5344CB8AC3E}">
        <p14:creationId xmlns:p14="http://schemas.microsoft.com/office/powerpoint/2010/main" xmlns="" val="4238155312"/>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Dreams of Actors and Actresses</a:t>
            </a:r>
            <a:endParaRPr lang="en-GB" dirty="0"/>
          </a:p>
        </p:txBody>
      </p:sp>
      <p:sp>
        <p:nvSpPr>
          <p:cNvPr id="3" name="Content Placeholder 2"/>
          <p:cNvSpPr>
            <a:spLocks noGrp="1"/>
          </p:cNvSpPr>
          <p:nvPr>
            <p:ph idx="1"/>
          </p:nvPr>
        </p:nvSpPr>
        <p:spPr>
          <a:xfrm>
            <a:off x="841107" y="1930400"/>
            <a:ext cx="8596668" cy="3880773"/>
          </a:xfrm>
        </p:spPr>
        <p:txBody>
          <a:bodyPr>
            <a:normAutofit/>
          </a:bodyPr>
          <a:lstStyle/>
          <a:p>
            <a:pPr>
              <a:buFont typeface="Wingdings" panose="05000000000000000000" pitchFamily="2" charset="2"/>
              <a:buChar char="Ø"/>
            </a:pPr>
            <a:r>
              <a:rPr lang="en-GB" sz="2400" dirty="0" smtClean="0">
                <a:solidFill>
                  <a:schemeClr val="accent1"/>
                </a:solidFill>
              </a:rPr>
              <a:t>Well-paid commercial</a:t>
            </a:r>
          </a:p>
          <a:p>
            <a:pPr>
              <a:buFont typeface="Wingdings" panose="05000000000000000000" pitchFamily="2" charset="2"/>
              <a:buChar char="Ø"/>
            </a:pPr>
            <a:r>
              <a:rPr lang="en-GB" sz="2400" dirty="0" smtClean="0">
                <a:solidFill>
                  <a:schemeClr val="accent1"/>
                </a:solidFill>
              </a:rPr>
              <a:t> </a:t>
            </a:r>
            <a:r>
              <a:rPr lang="en-GB" sz="2400" dirty="0">
                <a:solidFill>
                  <a:schemeClr val="accent1"/>
                </a:solidFill>
              </a:rPr>
              <a:t>a full-time job in a television </a:t>
            </a:r>
            <a:r>
              <a:rPr lang="en-GB" sz="2400" dirty="0" smtClean="0">
                <a:solidFill>
                  <a:schemeClr val="accent1"/>
                </a:solidFill>
              </a:rPr>
              <a:t>series</a:t>
            </a:r>
          </a:p>
          <a:p>
            <a:pPr marL="0" indent="0">
              <a:buNone/>
            </a:pPr>
            <a:r>
              <a:rPr lang="en-GB" sz="2400" dirty="0" smtClean="0">
                <a:solidFill>
                  <a:schemeClr val="accent1"/>
                </a:solidFill>
              </a:rPr>
              <a:t>					Example to envy</a:t>
            </a:r>
            <a:endParaRPr lang="en-GB" sz="2400" dirty="0">
              <a:solidFill>
                <a:schemeClr val="accent1"/>
              </a:solidFill>
            </a:endParaRPr>
          </a:p>
          <a:p>
            <a:pPr marL="0" indent="0">
              <a:buNone/>
            </a:pPr>
            <a:r>
              <a:rPr lang="en-GB" sz="2400" dirty="0" smtClean="0">
                <a:solidFill>
                  <a:schemeClr val="accent1"/>
                </a:solidFill>
              </a:rPr>
              <a:t>Mr</a:t>
            </a:r>
            <a:r>
              <a:rPr lang="en-GB" sz="2400" dirty="0">
                <a:solidFill>
                  <a:schemeClr val="accent1"/>
                </a:solidFill>
              </a:rPr>
              <a:t>. </a:t>
            </a:r>
            <a:r>
              <a:rPr lang="en-GB" sz="2400" dirty="0" smtClean="0">
                <a:solidFill>
                  <a:schemeClr val="accent1"/>
                </a:solidFill>
              </a:rPr>
              <a:t>Yaegashi,who </a:t>
            </a:r>
            <a:r>
              <a:rPr lang="en-GB" sz="2400" dirty="0">
                <a:solidFill>
                  <a:schemeClr val="accent1"/>
                </a:solidFill>
              </a:rPr>
              <a:t>landed </a:t>
            </a:r>
            <a:r>
              <a:rPr lang="en-GB" sz="2400" dirty="0" smtClean="0">
                <a:solidFill>
                  <a:schemeClr val="accent1"/>
                </a:solidFill>
              </a:rPr>
              <a:t>a better job </a:t>
            </a:r>
            <a:r>
              <a:rPr lang="en-GB" sz="2400" dirty="0">
                <a:solidFill>
                  <a:schemeClr val="accent1"/>
                </a:solidFill>
              </a:rPr>
              <a:t>on the Hulu television series "Runaways”  and was incorporated last month. </a:t>
            </a:r>
          </a:p>
        </p:txBody>
      </p:sp>
    </p:spTree>
    <p:extLst>
      <p:ext uri="{BB962C8B-B14F-4D97-AF65-F5344CB8AC3E}">
        <p14:creationId xmlns:p14="http://schemas.microsoft.com/office/powerpoint/2010/main" xmlns="" val="2307692201"/>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Accountants’ perception in the creative and entertainment industry on new tax law</a:t>
            </a:r>
            <a:endParaRPr lang="en-GB" dirty="0"/>
          </a:p>
        </p:txBody>
      </p:sp>
      <p:sp>
        <p:nvSpPr>
          <p:cNvPr id="3" name="Content Placeholder 2"/>
          <p:cNvSpPr>
            <a:spLocks noGrp="1"/>
          </p:cNvSpPr>
          <p:nvPr>
            <p:ph idx="1"/>
          </p:nvPr>
        </p:nvSpPr>
        <p:spPr/>
        <p:txBody>
          <a:bodyPr/>
          <a:lstStyle/>
          <a:p>
            <a:pPr>
              <a:buFont typeface="Wingdings" panose="05000000000000000000" pitchFamily="2" charset="2"/>
              <a:buChar char="Ø"/>
            </a:pPr>
            <a:r>
              <a:rPr lang="en-GB" sz="2400" dirty="0" smtClean="0">
                <a:solidFill>
                  <a:schemeClr val="accent1"/>
                </a:solidFill>
              </a:rPr>
              <a:t>The new </a:t>
            </a:r>
            <a:r>
              <a:rPr lang="en-GB" sz="2400" dirty="0">
                <a:solidFill>
                  <a:schemeClr val="accent1"/>
                </a:solidFill>
              </a:rPr>
              <a:t>Republican tax law is an act of full employment for accountants. </a:t>
            </a:r>
            <a:endParaRPr lang="en-GB" sz="2400" dirty="0" smtClean="0">
              <a:solidFill>
                <a:schemeClr val="accent1"/>
              </a:solidFill>
            </a:endParaRPr>
          </a:p>
          <a:p>
            <a:pPr>
              <a:buFont typeface="Wingdings" panose="05000000000000000000" pitchFamily="2" charset="2"/>
              <a:buChar char="Ø"/>
            </a:pPr>
            <a:r>
              <a:rPr lang="en-GB" sz="2400" dirty="0" smtClean="0">
                <a:solidFill>
                  <a:schemeClr val="accent1"/>
                </a:solidFill>
              </a:rPr>
              <a:t>A high number of queries </a:t>
            </a:r>
            <a:r>
              <a:rPr lang="en-GB" sz="2400" dirty="0">
                <a:solidFill>
                  <a:schemeClr val="accent1"/>
                </a:solidFill>
              </a:rPr>
              <a:t>on the new tax law as well as setting up S-corps.</a:t>
            </a:r>
          </a:p>
          <a:p>
            <a:endParaRPr lang="en-GB" sz="2400" dirty="0">
              <a:solidFill>
                <a:schemeClr val="accent1"/>
              </a:solidFill>
            </a:endParaRPr>
          </a:p>
        </p:txBody>
      </p:sp>
    </p:spTree>
    <p:extLst>
      <p:ext uri="{BB962C8B-B14F-4D97-AF65-F5344CB8AC3E}">
        <p14:creationId xmlns:p14="http://schemas.microsoft.com/office/powerpoint/2010/main" xmlns="" val="1943904521"/>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Items not to be deducted as per the new tax law</a:t>
            </a:r>
            <a:endParaRPr lang="en-GB"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GB" sz="2400" dirty="0" smtClean="0">
                <a:solidFill>
                  <a:schemeClr val="accent1"/>
                </a:solidFill>
              </a:rPr>
              <a:t> </a:t>
            </a:r>
            <a:r>
              <a:rPr lang="en-GB" sz="2400" dirty="0">
                <a:solidFill>
                  <a:schemeClr val="accent1"/>
                </a:solidFill>
              </a:rPr>
              <a:t>H</a:t>
            </a:r>
            <a:r>
              <a:rPr lang="en-GB" sz="2400" dirty="0" smtClean="0">
                <a:solidFill>
                  <a:schemeClr val="accent1"/>
                </a:solidFill>
              </a:rPr>
              <a:t>iring </a:t>
            </a:r>
            <a:r>
              <a:rPr lang="en-GB" sz="2400" dirty="0">
                <a:solidFill>
                  <a:schemeClr val="accent1"/>
                </a:solidFill>
              </a:rPr>
              <a:t>a voice </a:t>
            </a:r>
            <a:r>
              <a:rPr lang="en-GB" sz="2400" dirty="0" smtClean="0">
                <a:solidFill>
                  <a:schemeClr val="accent1"/>
                </a:solidFill>
              </a:rPr>
              <a:t>coach</a:t>
            </a:r>
          </a:p>
          <a:p>
            <a:pPr>
              <a:buFont typeface="Wingdings" panose="05000000000000000000" pitchFamily="2" charset="2"/>
              <a:buChar char="Ø"/>
            </a:pPr>
            <a:r>
              <a:rPr lang="en-GB" sz="2400" dirty="0">
                <a:solidFill>
                  <a:schemeClr val="accent1"/>
                </a:solidFill>
              </a:rPr>
              <a:t>T</a:t>
            </a:r>
            <a:r>
              <a:rPr lang="en-GB" sz="2400" dirty="0" smtClean="0">
                <a:solidFill>
                  <a:schemeClr val="accent1"/>
                </a:solidFill>
              </a:rPr>
              <a:t>aking </a:t>
            </a:r>
            <a:r>
              <a:rPr lang="en-GB" sz="2400" dirty="0">
                <a:solidFill>
                  <a:schemeClr val="accent1"/>
                </a:solidFill>
              </a:rPr>
              <a:t>classes and </a:t>
            </a:r>
            <a:endParaRPr lang="en-GB" sz="2400" dirty="0" smtClean="0">
              <a:solidFill>
                <a:schemeClr val="accent1"/>
              </a:solidFill>
            </a:endParaRPr>
          </a:p>
          <a:p>
            <a:pPr>
              <a:buFont typeface="Wingdings" panose="05000000000000000000" pitchFamily="2" charset="2"/>
              <a:buChar char="Ø"/>
            </a:pPr>
            <a:r>
              <a:rPr lang="en-GB" sz="2400" dirty="0">
                <a:solidFill>
                  <a:schemeClr val="accent1"/>
                </a:solidFill>
              </a:rPr>
              <a:t>B</a:t>
            </a:r>
            <a:r>
              <a:rPr lang="en-GB" sz="2400" dirty="0" smtClean="0">
                <a:solidFill>
                  <a:schemeClr val="accent1"/>
                </a:solidFill>
              </a:rPr>
              <a:t>uying </a:t>
            </a:r>
            <a:r>
              <a:rPr lang="en-GB" sz="2400" dirty="0">
                <a:solidFill>
                  <a:schemeClr val="accent1"/>
                </a:solidFill>
              </a:rPr>
              <a:t>scripts </a:t>
            </a:r>
            <a:endParaRPr lang="en-GB" sz="2400" dirty="0" smtClean="0">
              <a:solidFill>
                <a:schemeClr val="accent1"/>
              </a:solidFill>
            </a:endParaRPr>
          </a:p>
          <a:p>
            <a:pPr marL="0" indent="0">
              <a:buNone/>
            </a:pPr>
            <a:r>
              <a:rPr lang="en-GB" sz="2400" dirty="0" smtClean="0">
                <a:solidFill>
                  <a:schemeClr val="accent1"/>
                </a:solidFill>
              </a:rPr>
              <a:t>In </a:t>
            </a:r>
            <a:r>
              <a:rPr lang="en-GB" sz="2400" dirty="0">
                <a:solidFill>
                  <a:schemeClr val="accent1"/>
                </a:solidFill>
              </a:rPr>
              <a:t>a statement by Mr. </a:t>
            </a:r>
            <a:r>
              <a:rPr lang="en-GB" sz="2400" dirty="0" smtClean="0">
                <a:solidFill>
                  <a:schemeClr val="accent1"/>
                </a:solidFill>
              </a:rPr>
              <a:t>Manzino, an accountant in the creative and entertainment industry, </a:t>
            </a:r>
            <a:r>
              <a:rPr lang="en-GB" sz="2400" dirty="0">
                <a:solidFill>
                  <a:schemeClr val="accent1"/>
                </a:solidFill>
              </a:rPr>
              <a:t>actors spend 20 to 30% of their earnings to create jobs which is too sad of them.</a:t>
            </a:r>
          </a:p>
          <a:p>
            <a:endParaRPr lang="en-GB" sz="2400" dirty="0">
              <a:solidFill>
                <a:schemeClr val="accent1"/>
              </a:solidFill>
            </a:endParaRPr>
          </a:p>
        </p:txBody>
      </p:sp>
    </p:spTree>
    <p:extLst>
      <p:ext uri="{BB962C8B-B14F-4D97-AF65-F5344CB8AC3E}">
        <p14:creationId xmlns:p14="http://schemas.microsoft.com/office/powerpoint/2010/main" xmlns="" val="1400374299"/>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Testimonial</a:t>
            </a:r>
            <a:endParaRPr lang="en-GB" dirty="0"/>
          </a:p>
        </p:txBody>
      </p:sp>
      <p:sp>
        <p:nvSpPr>
          <p:cNvPr id="3" name="Content Placeholder 2"/>
          <p:cNvSpPr>
            <a:spLocks noGrp="1"/>
          </p:cNvSpPr>
          <p:nvPr>
            <p:ph idx="1"/>
          </p:nvPr>
        </p:nvSpPr>
        <p:spPr/>
        <p:txBody>
          <a:bodyPr>
            <a:normAutofit/>
          </a:bodyPr>
          <a:lstStyle/>
          <a:p>
            <a:r>
              <a:rPr lang="en-GB" sz="2400" dirty="0">
                <a:solidFill>
                  <a:schemeClr val="accent1"/>
                </a:solidFill>
              </a:rPr>
              <a:t>Another story is told by Donshik</a:t>
            </a:r>
            <a:r>
              <a:rPr lang="en-GB" sz="2400" dirty="0" smtClean="0">
                <a:solidFill>
                  <a:schemeClr val="accent1"/>
                </a:solidFill>
              </a:rPr>
              <a:t>.</a:t>
            </a:r>
          </a:p>
          <a:p>
            <a:r>
              <a:rPr lang="en-GB" sz="2400" dirty="0" smtClean="0">
                <a:solidFill>
                  <a:schemeClr val="accent1"/>
                </a:solidFill>
              </a:rPr>
              <a:t> </a:t>
            </a:r>
            <a:r>
              <a:rPr lang="en-GB" sz="2400" dirty="0">
                <a:solidFill>
                  <a:schemeClr val="accent1"/>
                </a:solidFill>
              </a:rPr>
              <a:t>He acted in shows like ‘House of Cards ‘and opted to start his Company in December. </a:t>
            </a:r>
            <a:endParaRPr lang="en-GB" sz="2400" dirty="0" smtClean="0">
              <a:solidFill>
                <a:schemeClr val="accent1"/>
              </a:solidFill>
            </a:endParaRPr>
          </a:p>
          <a:p>
            <a:r>
              <a:rPr lang="en-GB" sz="2400" dirty="0" smtClean="0">
                <a:solidFill>
                  <a:schemeClr val="accent1"/>
                </a:solidFill>
              </a:rPr>
              <a:t>For </a:t>
            </a:r>
            <a:r>
              <a:rPr lang="en-GB" sz="2400" dirty="0">
                <a:solidFill>
                  <a:schemeClr val="accent1"/>
                </a:solidFill>
              </a:rPr>
              <a:t>him, he says deductions such as clothing, travel expenses, headshots and haircuts were a routine and really embezzled his money. Through incorporation, some lost expenses as earlier mentioned can be offset though it comes along with some its own costs. </a:t>
            </a:r>
          </a:p>
        </p:txBody>
      </p:sp>
    </p:spTree>
    <p:extLst>
      <p:ext uri="{BB962C8B-B14F-4D97-AF65-F5344CB8AC3E}">
        <p14:creationId xmlns:p14="http://schemas.microsoft.com/office/powerpoint/2010/main" xmlns="" val="788073417"/>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Filing for incorporation and costs to be incurred by newly incorporated actors</a:t>
            </a:r>
            <a:endParaRPr lang="en-GB" dirty="0"/>
          </a:p>
        </p:txBody>
      </p:sp>
      <p:sp>
        <p:nvSpPr>
          <p:cNvPr id="3" name="Content Placeholder 2"/>
          <p:cNvSpPr>
            <a:spLocks noGrp="1"/>
          </p:cNvSpPr>
          <p:nvPr>
            <p:ph idx="1"/>
          </p:nvPr>
        </p:nvSpPr>
        <p:spPr/>
        <p:txBody>
          <a:bodyPr>
            <a:normAutofit/>
          </a:bodyPr>
          <a:lstStyle/>
          <a:p>
            <a:pPr marL="0" indent="0">
              <a:buNone/>
            </a:pPr>
            <a:r>
              <a:rPr lang="en-GB" sz="2400" dirty="0">
                <a:solidFill>
                  <a:schemeClr val="accent1"/>
                </a:solidFill>
              </a:rPr>
              <a:t>The first filing for incorporation may amount to 1000 dollars though there are costs that a newly incorporated actor should pay: </a:t>
            </a:r>
            <a:endParaRPr lang="en-GB" sz="2400" dirty="0" smtClean="0">
              <a:solidFill>
                <a:schemeClr val="accent1"/>
              </a:solidFill>
            </a:endParaRPr>
          </a:p>
          <a:p>
            <a:pPr>
              <a:buFont typeface="Wingdings" panose="05000000000000000000" pitchFamily="2" charset="2"/>
              <a:buChar char="Ø"/>
            </a:pPr>
            <a:r>
              <a:rPr lang="en-GB" sz="2400" dirty="0" smtClean="0">
                <a:solidFill>
                  <a:schemeClr val="accent1"/>
                </a:solidFill>
              </a:rPr>
              <a:t>corporate </a:t>
            </a:r>
            <a:r>
              <a:rPr lang="en-GB" sz="2400" dirty="0">
                <a:solidFill>
                  <a:schemeClr val="accent1"/>
                </a:solidFill>
              </a:rPr>
              <a:t>taxes, </a:t>
            </a:r>
            <a:endParaRPr lang="en-GB" sz="2400" dirty="0" smtClean="0">
              <a:solidFill>
                <a:schemeClr val="accent1"/>
              </a:solidFill>
            </a:endParaRPr>
          </a:p>
          <a:p>
            <a:pPr>
              <a:buFont typeface="Wingdings" panose="05000000000000000000" pitchFamily="2" charset="2"/>
              <a:buChar char="Ø"/>
            </a:pPr>
            <a:r>
              <a:rPr lang="en-GB" sz="2400" dirty="0" smtClean="0">
                <a:solidFill>
                  <a:schemeClr val="accent1"/>
                </a:solidFill>
              </a:rPr>
              <a:t>social </a:t>
            </a:r>
            <a:r>
              <a:rPr lang="en-GB" sz="2400" dirty="0">
                <a:solidFill>
                  <a:schemeClr val="accent1"/>
                </a:solidFill>
              </a:rPr>
              <a:t>security, and </a:t>
            </a:r>
            <a:endParaRPr lang="en-GB" sz="2400" dirty="0" smtClean="0">
              <a:solidFill>
                <a:schemeClr val="accent1"/>
              </a:solidFill>
            </a:endParaRPr>
          </a:p>
          <a:p>
            <a:pPr>
              <a:buFont typeface="Wingdings" panose="05000000000000000000" pitchFamily="2" charset="2"/>
              <a:buChar char="Ø"/>
            </a:pPr>
            <a:r>
              <a:rPr lang="en-GB" sz="2400" dirty="0" smtClean="0">
                <a:solidFill>
                  <a:schemeClr val="accent1"/>
                </a:solidFill>
              </a:rPr>
              <a:t>Medicare</a:t>
            </a:r>
            <a:r>
              <a:rPr lang="en-GB" sz="2400" dirty="0">
                <a:solidFill>
                  <a:schemeClr val="accent1"/>
                </a:solidFill>
              </a:rPr>
              <a:t>. </a:t>
            </a:r>
            <a:endParaRPr lang="en-GB" sz="2400" dirty="0" smtClean="0">
              <a:solidFill>
                <a:schemeClr val="accent1"/>
              </a:solidFill>
            </a:endParaRPr>
          </a:p>
          <a:p>
            <a:pPr>
              <a:buFont typeface="Wingdings" panose="05000000000000000000" pitchFamily="2" charset="2"/>
              <a:buChar char="Ø"/>
            </a:pPr>
            <a:r>
              <a:rPr lang="en-GB" sz="2400" dirty="0" smtClean="0">
                <a:solidFill>
                  <a:schemeClr val="accent1"/>
                </a:solidFill>
              </a:rPr>
              <a:t>Other </a:t>
            </a:r>
            <a:r>
              <a:rPr lang="en-GB" sz="2400" dirty="0">
                <a:solidFill>
                  <a:schemeClr val="accent1"/>
                </a:solidFill>
              </a:rPr>
              <a:t>costs might include bookkeeping and </a:t>
            </a:r>
            <a:r>
              <a:rPr lang="en-GB" sz="2400" dirty="0" smtClean="0">
                <a:solidFill>
                  <a:schemeClr val="accent1"/>
                </a:solidFill>
              </a:rPr>
              <a:t>accounting amounting to around $20,000</a:t>
            </a:r>
            <a:r>
              <a:rPr lang="en-GB" sz="2400" dirty="0">
                <a:solidFill>
                  <a:schemeClr val="accent1"/>
                </a:solidFill>
              </a:rPr>
              <a:t>. </a:t>
            </a:r>
          </a:p>
          <a:p>
            <a:endParaRPr lang="en-GB" sz="2400" dirty="0">
              <a:solidFill>
                <a:schemeClr val="accent1"/>
              </a:solidFill>
            </a:endParaRPr>
          </a:p>
        </p:txBody>
      </p:sp>
    </p:spTree>
    <p:extLst>
      <p:ext uri="{BB962C8B-B14F-4D97-AF65-F5344CB8AC3E}">
        <p14:creationId xmlns:p14="http://schemas.microsoft.com/office/powerpoint/2010/main" xmlns="" val="3989695659"/>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Factors considered in incorporation</a:t>
            </a:r>
            <a:endParaRPr lang="en-GB" dirty="0"/>
          </a:p>
        </p:txBody>
      </p:sp>
      <p:sp>
        <p:nvSpPr>
          <p:cNvPr id="3" name="Content Placeholder 2"/>
          <p:cNvSpPr>
            <a:spLocks noGrp="1"/>
          </p:cNvSpPr>
          <p:nvPr>
            <p:ph idx="1"/>
          </p:nvPr>
        </p:nvSpPr>
        <p:spPr/>
        <p:txBody>
          <a:bodyPr>
            <a:normAutofit/>
          </a:bodyPr>
          <a:lstStyle/>
          <a:p>
            <a:r>
              <a:rPr lang="en-GB" sz="2400" dirty="0" smtClean="0">
                <a:solidFill>
                  <a:schemeClr val="accent1"/>
                </a:solidFill>
              </a:rPr>
              <a:t>Marriage </a:t>
            </a:r>
            <a:r>
              <a:rPr lang="en-GB" sz="2400" dirty="0">
                <a:solidFill>
                  <a:schemeClr val="accent1"/>
                </a:solidFill>
              </a:rPr>
              <a:t>status</a:t>
            </a:r>
            <a:r>
              <a:rPr lang="en-GB" sz="2400" dirty="0" smtClean="0">
                <a:solidFill>
                  <a:schemeClr val="accent1"/>
                </a:solidFill>
              </a:rPr>
              <a:t>,</a:t>
            </a:r>
          </a:p>
          <a:p>
            <a:r>
              <a:rPr lang="en-GB" sz="2400" dirty="0" smtClean="0">
                <a:solidFill>
                  <a:schemeClr val="accent1"/>
                </a:solidFill>
              </a:rPr>
              <a:t>whether </a:t>
            </a:r>
            <a:r>
              <a:rPr lang="en-GB" sz="2400" dirty="0">
                <a:solidFill>
                  <a:schemeClr val="accent1"/>
                </a:solidFill>
              </a:rPr>
              <a:t>you rent or own, </a:t>
            </a:r>
            <a:endParaRPr lang="en-GB" sz="2400" dirty="0" smtClean="0">
              <a:solidFill>
                <a:schemeClr val="accent1"/>
              </a:solidFill>
            </a:endParaRPr>
          </a:p>
          <a:p>
            <a:r>
              <a:rPr lang="en-GB" sz="2400" dirty="0" smtClean="0">
                <a:solidFill>
                  <a:schemeClr val="accent1"/>
                </a:solidFill>
              </a:rPr>
              <a:t>and </a:t>
            </a:r>
            <a:r>
              <a:rPr lang="en-GB" sz="2400" dirty="0">
                <a:solidFill>
                  <a:schemeClr val="accent1"/>
                </a:solidFill>
              </a:rPr>
              <a:t>income status</a:t>
            </a:r>
            <a:r>
              <a:rPr lang="en-GB" sz="2400" dirty="0" smtClean="0">
                <a:solidFill>
                  <a:schemeClr val="accent1"/>
                </a:solidFill>
              </a:rPr>
              <a:t>.</a:t>
            </a:r>
          </a:p>
          <a:p>
            <a:pPr marL="0" indent="0">
              <a:buNone/>
            </a:pPr>
            <a:r>
              <a:rPr lang="en-GB" sz="2400" dirty="0" smtClean="0">
                <a:solidFill>
                  <a:schemeClr val="accent1"/>
                </a:solidFill>
              </a:rPr>
              <a:t>The </a:t>
            </a:r>
            <a:r>
              <a:rPr lang="en-GB" sz="2400" dirty="0">
                <a:solidFill>
                  <a:schemeClr val="accent1"/>
                </a:solidFill>
              </a:rPr>
              <a:t>median annual salary among union film and television performers is about $38, 000. </a:t>
            </a:r>
            <a:endParaRPr lang="en-GB" sz="2400" dirty="0" smtClean="0">
              <a:solidFill>
                <a:schemeClr val="accent1"/>
              </a:solidFill>
            </a:endParaRPr>
          </a:p>
          <a:p>
            <a:pPr marL="0" indent="0">
              <a:buNone/>
            </a:pPr>
            <a:r>
              <a:rPr lang="en-GB" sz="2400" dirty="0" smtClean="0">
                <a:solidFill>
                  <a:schemeClr val="accent1"/>
                </a:solidFill>
              </a:rPr>
              <a:t>Accountants </a:t>
            </a:r>
            <a:r>
              <a:rPr lang="en-GB" sz="2400" dirty="0">
                <a:solidFill>
                  <a:schemeClr val="accent1"/>
                </a:solidFill>
              </a:rPr>
              <a:t>have also helped their clients by encouraging them to save money for retirement plans</a:t>
            </a:r>
          </a:p>
        </p:txBody>
      </p:sp>
    </p:spTree>
    <p:extLst>
      <p:ext uri="{BB962C8B-B14F-4D97-AF65-F5344CB8AC3E}">
        <p14:creationId xmlns:p14="http://schemas.microsoft.com/office/powerpoint/2010/main" xmlns="" val="1200558555"/>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Challenges in the process of incorporation</a:t>
            </a:r>
            <a:endParaRPr lang="en-GB"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GB" sz="2400" dirty="0" smtClean="0">
                <a:solidFill>
                  <a:schemeClr val="accent1"/>
                </a:solidFill>
              </a:rPr>
              <a:t>For the </a:t>
            </a:r>
            <a:r>
              <a:rPr lang="en-GB" sz="2400" dirty="0">
                <a:solidFill>
                  <a:schemeClr val="accent1"/>
                </a:solidFill>
              </a:rPr>
              <a:t>coming year the Internal Revenue Service has not given directives on how to interpret the new tax </a:t>
            </a:r>
            <a:r>
              <a:rPr lang="en-GB" sz="2400" dirty="0" smtClean="0">
                <a:solidFill>
                  <a:schemeClr val="accent1"/>
                </a:solidFill>
              </a:rPr>
              <a:t>law.</a:t>
            </a:r>
          </a:p>
          <a:p>
            <a:pPr>
              <a:buFont typeface="Wingdings" panose="05000000000000000000" pitchFamily="2" charset="2"/>
              <a:buChar char="Ø"/>
            </a:pPr>
            <a:r>
              <a:rPr lang="en-GB" sz="2400" dirty="0" smtClean="0">
                <a:solidFill>
                  <a:schemeClr val="accent1"/>
                </a:solidFill>
              </a:rPr>
              <a:t>Another </a:t>
            </a:r>
            <a:r>
              <a:rPr lang="en-GB" sz="2400" dirty="0">
                <a:solidFill>
                  <a:schemeClr val="accent1"/>
                </a:solidFill>
              </a:rPr>
              <a:t>challenge is trying to figure out whether an actor’s salary will remain the same in the coming year for purpose of offsetting costs of incorporating.</a:t>
            </a:r>
          </a:p>
          <a:p>
            <a:endParaRPr lang="en-GB" sz="2400" dirty="0">
              <a:solidFill>
                <a:schemeClr val="accent1"/>
              </a:solidFill>
            </a:endParaRPr>
          </a:p>
        </p:txBody>
      </p:sp>
    </p:spTree>
    <p:extLst>
      <p:ext uri="{BB962C8B-B14F-4D97-AF65-F5344CB8AC3E}">
        <p14:creationId xmlns:p14="http://schemas.microsoft.com/office/powerpoint/2010/main" xmlns="" val="916806403"/>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63</TotalTime>
  <Words>897</Words>
  <Application>Microsoft Office PowerPoint</Application>
  <PresentationFormat>Custom</PresentationFormat>
  <Paragraphs>53</Paragraphs>
  <Slides>9</Slides>
  <Notes>9</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Facet</vt:lpstr>
      <vt:lpstr>A presentation on “The Actor Incorporates” by Helena Stapinski</vt:lpstr>
      <vt:lpstr>THESIS STATEMENT</vt:lpstr>
      <vt:lpstr>Dreams of Actors and Actresses</vt:lpstr>
      <vt:lpstr>Accountants’ perception in the creative and entertainment industry on new tax law</vt:lpstr>
      <vt:lpstr>Items not to be deducted as per the new tax law</vt:lpstr>
      <vt:lpstr>Testimonial</vt:lpstr>
      <vt:lpstr>Filing for incorporation and costs to be incurred by newly incorporated actors</vt:lpstr>
      <vt:lpstr>Factors considered in incorporation</vt:lpstr>
      <vt:lpstr>Challenges in the process of incorporation</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presentation on The Actor Incorporates by Helena Stapinski</dc:title>
  <dc:creator>user1</dc:creator>
  <cp:lastModifiedBy>User</cp:lastModifiedBy>
  <cp:revision>8</cp:revision>
  <dcterms:created xsi:type="dcterms:W3CDTF">2018-04-09T13:06:03Z</dcterms:created>
  <dcterms:modified xsi:type="dcterms:W3CDTF">2018-04-09T15:48:22Z</dcterms:modified>
</cp:coreProperties>
</file>